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+D086NGAOYw9NAQFb0PGslrH4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30c2f8288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6" name="Google Shape;586;g130c2f828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0" name="Google Shape;66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4" name="Google Shape;7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30c2ef41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g130c2ef41f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9" name="Google Shape;809;g130c2ef41f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2" name="Google Shape;8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8" name="Google Shape;8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4" name="Google Shape;89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5" name="Google Shape;895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1" name="Google Shape;90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2" name="Google Shape;9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6" name="Google Shape;98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7" name="Google Shape;3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7" name="Google Shape;10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6" name="Google Shape;4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8" name="Google Shape;4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6" name="Google Shape;5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22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Google Shape;50;p22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22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22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" name="Google Shape;53;p22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" name="Google Shape;54;p22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" name="Google Shape;55;p22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" name="Google Shape;56;p22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" name="Google Shape;57;p22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8" name="Google Shape;58;p22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" name="Google Shape;59;p22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60;p22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" name="Google Shape;61;p22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22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22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" name="Google Shape;64;p22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" name="Google Shape;65;p22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" name="Google Shape;66;p22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" name="Google Shape;67;p22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" name="Google Shape;68;p22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" name="Google Shape;69;p22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22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22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72;p22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" name="Google Shape;73;p22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" name="Google Shape;74;p22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" name="Google Shape;75;p22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76;p22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Google Shape;77;p22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" name="Google Shape;78;p22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" name="Google Shape;79;p22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" name="Google Shape;80;p22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1" name="Google Shape;81;p22"/>
          <p:cNvSpPr txBox="1"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3" name="Google Shape;83;p22"/>
          <p:cNvSpPr/>
          <p:nvPr/>
        </p:nvSpPr>
        <p:spPr>
          <a:xfrm rot="-81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2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body" idx="1"/>
          </p:nvPr>
        </p:nvSpPr>
        <p:spPr>
          <a:xfrm rot="5400000">
            <a:off x="4071361" y="-1040151"/>
            <a:ext cx="3564436" cy="103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2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77" name="Google Shape;277;p32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8" name="Google Shape;278;p32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9" name="Google Shape;279;p32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0" name="Google Shape;280;p32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1" name="Google Shape;281;p32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2" name="Google Shape;282;p32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3" name="Google Shape;283;p32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4" name="Google Shape;284;p32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5" name="Google Shape;285;p32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6" name="Google Shape;286;p32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7" name="Google Shape;287;p32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8" name="Google Shape;288;p32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9" name="Google Shape;289;p32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32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32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32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32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" name="Google Shape;294;p32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32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6" name="Google Shape;296;p32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7" name="Google Shape;297;p32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8" name="Google Shape;298;p32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9" name="Google Shape;299;p32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0" name="Google Shape;300;p32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1" name="Google Shape;301;p32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2" name="Google Shape;302;p32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3" name="Google Shape;303;p32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4" name="Google Shape;304;p32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5" name="Google Shape;305;p32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6" name="Google Shape;306;p32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7" name="Google Shape;307;p32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8" name="Google Shape;308;p32"/>
          <p:cNvSpPr/>
          <p:nvPr/>
        </p:nvSpPr>
        <p:spPr>
          <a:xfrm rot="-27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 txBox="1">
            <a:spLocks noGrp="1"/>
          </p:cNvSpPr>
          <p:nvPr>
            <p:ph type="title"/>
          </p:nvPr>
        </p:nvSpPr>
        <p:spPr>
          <a:xfrm rot="5400000">
            <a:off x="6842413" y="1580976"/>
            <a:ext cx="5026597" cy="3295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2"/>
          <p:cNvSpPr txBox="1">
            <a:spLocks noGrp="1"/>
          </p:cNvSpPr>
          <p:nvPr>
            <p:ph type="body" idx="1"/>
          </p:nvPr>
        </p:nvSpPr>
        <p:spPr>
          <a:xfrm rot="5400000">
            <a:off x="1555514" y="-156309"/>
            <a:ext cx="5026597" cy="6770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3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24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Google Shape;95;p24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" name="Google Shape;96;p24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" name="Google Shape;97;p24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" name="Google Shape;98;p24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" name="Google Shape;99;p24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" name="Google Shape;100;p24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" name="Google Shape;101;p24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" name="Google Shape;102;p24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" name="Google Shape;103;p24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" name="Google Shape;104;p24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" name="Google Shape;105;p24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" name="Google Shape;106;p24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" name="Google Shape;107;p24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" name="Google Shape;108;p24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" name="Google Shape;109;p24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110;p24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" name="Google Shape;111;p24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" name="Google Shape;112;p24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" name="Google Shape;113;p24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114;p24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24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24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" name="Google Shape;117;p24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8" name="Google Shape;118;p24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9" name="Google Shape;119;p24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" name="Google Shape;120;p24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" name="Google Shape;121;p24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" name="Google Shape;122;p24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3" name="Google Shape;123;p24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4" name="Google Shape;124;p24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" name="Google Shape;125;p24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4"/>
          <p:cNvSpPr/>
          <p:nvPr/>
        </p:nvSpPr>
        <p:spPr>
          <a:xfrm rot="-81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4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691078" y="2345843"/>
            <a:ext cx="5009584" cy="327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2"/>
          </p:nvPr>
        </p:nvSpPr>
        <p:spPr>
          <a:xfrm>
            <a:off x="5935075" y="2345843"/>
            <a:ext cx="5068574" cy="3274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 b="0" i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2"/>
          </p:nvPr>
        </p:nvSpPr>
        <p:spPr>
          <a:xfrm>
            <a:off x="691078" y="2954564"/>
            <a:ext cx="4963444" cy="2790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3"/>
          </p:nvPr>
        </p:nvSpPr>
        <p:spPr>
          <a:xfrm>
            <a:off x="6103351" y="2331481"/>
            <a:ext cx="4900298" cy="540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 b="0" i="1"/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4"/>
          </p:nvPr>
        </p:nvSpPr>
        <p:spPr>
          <a:xfrm>
            <a:off x="6103351" y="2954564"/>
            <a:ext cx="4900298" cy="2790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4325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marL="914400" lvl="1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marL="1371600" lvl="2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marL="2286000" lvl="4" indent="-314325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8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5" name="Google Shape;155;p28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6" name="Google Shape;156;p28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7" name="Google Shape;157;p28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8" name="Google Shape;158;p28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9" name="Google Shape;159;p28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0" name="Google Shape;160;p28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1" name="Google Shape;161;p28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2" name="Google Shape;162;p28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3" name="Google Shape;163;p28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4" name="Google Shape;164;p28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28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28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" name="Google Shape;167;p28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" name="Google Shape;168;p28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9" name="Google Shape;169;p28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" name="Google Shape;170;p28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1" name="Google Shape;171;p28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2" name="Google Shape;172;p28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" name="Google Shape;173;p28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" name="Google Shape;174;p28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5" name="Google Shape;175;p28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6" name="Google Shape;176;p28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7" name="Google Shape;177;p28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8" name="Google Shape;178;p28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9" name="Google Shape;179;p28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0" name="Google Shape;180;p28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1" name="Google Shape;181;p28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2" name="Google Shape;182;p28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3" name="Google Shape;183;p28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4" name="Google Shape;184;p28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5" name="Google Shape;185;p28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86" name="Google Shape;186;p28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8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8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 rot="-81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9"/>
          <p:cNvSpPr txBox="1"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body" idx="1"/>
          </p:nvPr>
        </p:nvSpPr>
        <p:spPr>
          <a:xfrm>
            <a:off x="5698672" y="708102"/>
            <a:ext cx="5656716" cy="543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  <a:defRPr sz="3200"/>
            </a:lvl1pPr>
            <a:lvl2pPr marL="914400" lvl="1" indent="-3619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00"/>
              <a:buChar char="▪"/>
              <a:defRPr sz="2800"/>
            </a:lvl2pPr>
            <a:lvl3pPr marL="1371600" lvl="2" indent="-3429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2400"/>
            </a:lvl3pPr>
            <a:lvl4pPr marL="1828800" lvl="3" indent="-3238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4pPr>
            <a:lvl5pPr marL="2286000" lvl="4" indent="-32385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body" idx="2"/>
          </p:nvPr>
        </p:nvSpPr>
        <p:spPr>
          <a:xfrm>
            <a:off x="683587" y="3976544"/>
            <a:ext cx="4499914" cy="216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5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grpSp>
        <p:nvGrpSpPr>
          <p:cNvPr id="194" name="Google Shape;194;p29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5" name="Google Shape;195;p29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6" name="Google Shape;196;p29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7" name="Google Shape;197;p29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8" name="Google Shape;198;p29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9" name="Google Shape;199;p29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0" name="Google Shape;200;p29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1" name="Google Shape;201;p29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2" name="Google Shape;202;p29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3" name="Google Shape;203;p29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4" name="Google Shape;204;p29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5" name="Google Shape;205;p29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6" name="Google Shape;206;p29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" name="Google Shape;207;p29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" name="Google Shape;208;p29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" name="Google Shape;209;p29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" name="Google Shape;210;p29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" name="Google Shape;211;p29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" name="Google Shape;212;p29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3" name="Google Shape;213;p29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4" name="Google Shape;214;p29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5" name="Google Shape;215;p29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6" name="Google Shape;216;p29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7" name="Google Shape;217;p29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" name="Google Shape;218;p29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9" name="Google Shape;219;p29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0" name="Google Shape;220;p29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1" name="Google Shape;221;p29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2" name="Google Shape;222;p29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" name="Google Shape;223;p29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" name="Google Shape;224;p29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" name="Google Shape;225;p29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6" name="Google Shape;226;p29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30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1" name="Google Shape;231;p30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2" name="Google Shape;232;p30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3" name="Google Shape;233;p30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4" name="Google Shape;234;p30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" name="Google Shape;235;p30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6" name="Google Shape;236;p30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7" name="Google Shape;237;p30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" name="Google Shape;238;p30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239;p30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0" name="Google Shape;240;p30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" name="Google Shape;241;p30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2" name="Google Shape;242;p30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3" name="Google Shape;243;p30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4" name="Google Shape;244;p30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5" name="Google Shape;245;p30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6" name="Google Shape;246;p30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247;p30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248;p30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249;p30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" name="Google Shape;250;p30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1" name="Google Shape;251;p30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2" name="Google Shape;252;p30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3" name="Google Shape;253;p30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4" name="Google Shape;254;p30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5" name="Google Shape;255;p30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6" name="Google Shape;256;p30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" name="Google Shape;257;p30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" name="Google Shape;258;p30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" name="Google Shape;259;p30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" name="Google Shape;260;p30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1" name="Google Shape;261;p30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2" name="Google Shape;262;p30"/>
          <p:cNvSpPr txBox="1"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0"/>
          <p:cNvSpPr>
            <a:spLocks noGrp="1"/>
          </p:cNvSpPr>
          <p:nvPr>
            <p:ph type="pic" idx="2"/>
          </p:nvPr>
        </p:nvSpPr>
        <p:spPr>
          <a:xfrm>
            <a:off x="5698672" y="713677"/>
            <a:ext cx="5304977" cy="5430645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30"/>
          <p:cNvSpPr/>
          <p:nvPr/>
        </p:nvSpPr>
        <p:spPr>
          <a:xfrm rot="-81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1"/>
          </p:nvPr>
        </p:nvSpPr>
        <p:spPr>
          <a:xfrm>
            <a:off x="683587" y="3970330"/>
            <a:ext cx="4434823" cy="217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5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0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Google Shape;11;p21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" name="Google Shape;12;p21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" name="Google Shape;13;p21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" name="Google Shape;14;p21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5" name="Google Shape;15;p21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" name="Google Shape;16;p21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" name="Google Shape;17;p21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8" name="Google Shape;18;p21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9" name="Google Shape;19;p21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" name="Google Shape;20;p21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" name="Google Shape;21;p21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" name="Google Shape;22;p21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" name="Google Shape;23;p21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" name="Google Shape;24;p21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" name="Google Shape;25;p21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" name="Google Shape;26;p21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" name="Google Shape;27;p21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8" name="Google Shape;28;p21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" name="Google Shape;29;p21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0" name="Google Shape;30;p21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" name="Google Shape;31;p21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" name="Google Shape;32;p21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" name="Google Shape;33;p21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" name="Google Shape;34;p21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" name="Google Shape;35;p21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" name="Google Shape;36;p21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" name="Google Shape;37;p21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38;p21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39;p21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" name="Google Shape;40;p21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" name="Google Shape;41;p21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2" name="Google Shape;42;p21"/>
          <p:cNvSpPr txBox="1"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18FB2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ts val="1350"/>
              <a:buFont typeface="Noto Sans Symbols"/>
              <a:buChar char="▪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ts val="12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5275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ts val="105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5275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ts val="105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dt" idx="10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ftr" idx="11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sldNum" idx="12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sp>
        <p:nvSpPr>
          <p:cNvPr id="47" name="Google Shape;47;p21"/>
          <p:cNvSpPr/>
          <p:nvPr/>
        </p:nvSpPr>
        <p:spPr>
          <a:xfrm rot="-81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1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20" name="Google Shape;320;p1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1" name="Google Shape;321;p1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2" name="Google Shape;322;p1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3" name="Google Shape;323;p1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4" name="Google Shape;324;p1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5" name="Google Shape;325;p1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6" name="Google Shape;326;p1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7" name="Google Shape;327;p1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8" name="Google Shape;328;p1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29" name="Google Shape;329;p1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0" name="Google Shape;330;p1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51" name="Google Shape;351;p1"/>
          <p:cNvSpPr/>
          <p:nvPr/>
        </p:nvSpPr>
        <p:spPr>
          <a:xfrm rot="-8100000">
            <a:off x="-279642" y="2600449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"/>
          <p:cNvSpPr txBox="1">
            <a:spLocks noGrp="1"/>
          </p:cNvSpPr>
          <p:nvPr>
            <p:ph type="ctrTitle"/>
          </p:nvPr>
        </p:nvSpPr>
        <p:spPr>
          <a:xfrm>
            <a:off x="-561363" y="683648"/>
            <a:ext cx="6940412" cy="120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it-IT"/>
              <a:t>Rental scooter </a:t>
            </a:r>
            <a:endParaRPr/>
          </a:p>
        </p:txBody>
      </p:sp>
      <p:sp>
        <p:nvSpPr>
          <p:cNvPr id="353" name="Google Shape;353;p1"/>
          <p:cNvSpPr txBox="1">
            <a:spLocks noGrp="1"/>
          </p:cNvSpPr>
          <p:nvPr>
            <p:ph type="subTitle" idx="1"/>
          </p:nvPr>
        </p:nvSpPr>
        <p:spPr>
          <a:xfrm>
            <a:off x="546956" y="2662050"/>
            <a:ext cx="5185297" cy="2309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Progettazione di un sistema informatico per il noleggio di biciclette, monopattini e scooter di vario tipo</a:t>
            </a:r>
            <a:endParaRPr/>
          </a:p>
        </p:txBody>
      </p:sp>
      <p:pic>
        <p:nvPicPr>
          <p:cNvPr id="354" name="Google Shape;354;p1"/>
          <p:cNvPicPr preferRelativeResize="0"/>
          <p:nvPr/>
        </p:nvPicPr>
        <p:blipFill rotWithShape="1">
          <a:blip r:embed="rId3">
            <a:alphaModFix/>
          </a:blip>
          <a:srcRect l="26900" r="13603"/>
          <a:stretch/>
        </p:blipFill>
        <p:spPr>
          <a:xfrm>
            <a:off x="6086679" y="1"/>
            <a:ext cx="6120571" cy="6857999"/>
          </a:xfrm>
          <a:custGeom>
            <a:avLst/>
            <a:gdLst/>
            <a:ahLst/>
            <a:cxnLst/>
            <a:rect l="l" t="t" r="r" b="b"/>
            <a:pathLst>
              <a:path w="6129950" h="6861439" extrusionOk="0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g130c2f82885_0_0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89" name="Google Shape;589;g130c2f82885_0_0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0" name="Google Shape;590;g130c2f82885_0_0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1" name="Google Shape;591;g130c2f82885_0_0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2" name="Google Shape;592;g130c2f82885_0_0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3" name="Google Shape;593;g130c2f82885_0_0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4" name="Google Shape;594;g130c2f82885_0_0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5" name="Google Shape;595;g130c2f82885_0_0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6" name="Google Shape;596;g130c2f82885_0_0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7" name="Google Shape;597;g130c2f82885_0_0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8" name="Google Shape;598;g130c2f82885_0_0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99" name="Google Shape;599;g130c2f82885_0_0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0" name="Google Shape;600;g130c2f82885_0_0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" name="Google Shape;601;g130c2f82885_0_0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" name="Google Shape;602;g130c2f82885_0_0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3" name="Google Shape;603;g130c2f82885_0_0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4" name="Google Shape;604;g130c2f82885_0_0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" name="Google Shape;605;g130c2f82885_0_0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" name="Google Shape;606;g130c2f82885_0_0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7" name="Google Shape;607;g130c2f82885_0_0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8" name="Google Shape;608;g130c2f82885_0_0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9" name="Google Shape;609;g130c2f82885_0_0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0" name="Google Shape;610;g130c2f82885_0_0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1" name="Google Shape;611;g130c2f82885_0_0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2" name="Google Shape;612;g130c2f82885_0_0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3" name="Google Shape;613;g130c2f82885_0_0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4" name="Google Shape;614;g130c2f82885_0_0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5" name="Google Shape;615;g130c2f82885_0_0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6" name="Google Shape;616;g130c2f82885_0_0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7" name="Google Shape;617;g130c2f82885_0_0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8" name="Google Shape;618;g130c2f82885_0_0"/>
            <p:cNvCxnSpPr/>
            <p:nvPr/>
          </p:nvCxnSpPr>
          <p:spPr>
            <a:xfrm>
              <a:off x="684225" y="171716"/>
              <a:ext cx="0" cy="65115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9" name="Google Shape;619;g130c2f82885_0_0"/>
            <p:cNvCxnSpPr/>
            <p:nvPr/>
          </p:nvCxnSpPr>
          <p:spPr>
            <a:xfrm>
              <a:off x="11508412" y="173267"/>
              <a:ext cx="0" cy="65115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20" name="Google Shape;620;g130c2f82885_0_0"/>
          <p:cNvSpPr/>
          <p:nvPr/>
        </p:nvSpPr>
        <p:spPr>
          <a:xfrm rot="-8100000">
            <a:off x="-280993" y="2608148"/>
            <a:ext cx="568090" cy="568090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130c2f82885_0_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g130c2f82885_0_0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23" name="Google Shape;623;g130c2f82885_0_0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4" name="Google Shape;624;g130c2f82885_0_0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5" name="Google Shape;625;g130c2f82885_0_0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6" name="Google Shape;626;g130c2f82885_0_0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7" name="Google Shape;627;g130c2f82885_0_0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8" name="Google Shape;628;g130c2f82885_0_0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9" name="Google Shape;629;g130c2f82885_0_0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0" name="Google Shape;630;g130c2f82885_0_0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1" name="Google Shape;631;g130c2f82885_0_0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2" name="Google Shape;632;g130c2f82885_0_0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3" name="Google Shape;633;g130c2f82885_0_0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4" name="Google Shape;634;g130c2f82885_0_0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5" name="Google Shape;635;g130c2f82885_0_0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6" name="Google Shape;636;g130c2f82885_0_0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7" name="Google Shape;637;g130c2f82885_0_0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8" name="Google Shape;638;g130c2f82885_0_0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9" name="Google Shape;639;g130c2f82885_0_0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0" name="Google Shape;640;g130c2f82885_0_0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1" name="Google Shape;641;g130c2f82885_0_0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2" name="Google Shape;642;g130c2f82885_0_0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3" name="Google Shape;643;g130c2f82885_0_0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4" name="Google Shape;644;g130c2f82885_0_0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5" name="Google Shape;645;g130c2f82885_0_0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6" name="Google Shape;646;g130c2f82885_0_0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7" name="Google Shape;647;g130c2f82885_0_0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8" name="Google Shape;648;g130c2f82885_0_0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9" name="Google Shape;649;g130c2f82885_0_0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0" name="Google Shape;650;g130c2f82885_0_0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1" name="Google Shape;651;g130c2f82885_0_0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2" name="Google Shape;652;g130c2f82885_0_0"/>
            <p:cNvCxnSpPr/>
            <p:nvPr/>
          </p:nvCxnSpPr>
          <p:spPr>
            <a:xfrm>
              <a:off x="684225" y="171716"/>
              <a:ext cx="0" cy="65115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3" name="Google Shape;653;g130c2f82885_0_0"/>
            <p:cNvCxnSpPr/>
            <p:nvPr/>
          </p:nvCxnSpPr>
          <p:spPr>
            <a:xfrm>
              <a:off x="11508412" y="173267"/>
              <a:ext cx="0" cy="65115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54" name="Google Shape;654;g130c2f82885_0_0"/>
          <p:cNvSpPr/>
          <p:nvPr/>
        </p:nvSpPr>
        <p:spPr>
          <a:xfrm rot="-2700000">
            <a:off x="5814012" y="-285656"/>
            <a:ext cx="568090" cy="568090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130c2f82885_0_0"/>
          <p:cNvSpPr txBox="1"/>
          <p:nvPr/>
        </p:nvSpPr>
        <p:spPr>
          <a:xfrm>
            <a:off x="1202437" y="218610"/>
            <a:ext cx="98211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it-IT" sz="5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Schede CRC delle classi</a:t>
            </a:r>
            <a:endParaRPr sz="5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g130c2f82885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750" y="1698350"/>
            <a:ext cx="5626249" cy="37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130c2f82885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5325" y="1698350"/>
            <a:ext cx="5898953" cy="37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11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63" name="Google Shape;663;p11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4" name="Google Shape;664;p11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5" name="Google Shape;665;p11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6" name="Google Shape;666;p11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7" name="Google Shape;667;p11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8" name="Google Shape;668;p11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69" name="Google Shape;669;p11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0" name="Google Shape;670;p11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1" name="Google Shape;671;p11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2" name="Google Shape;672;p11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3" name="Google Shape;673;p11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4" name="Google Shape;674;p11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5" name="Google Shape;675;p11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6" name="Google Shape;676;p11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7" name="Google Shape;677;p11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8" name="Google Shape;678;p11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9" name="Google Shape;679;p11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0" name="Google Shape;680;p11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1" name="Google Shape;681;p11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2" name="Google Shape;682;p11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3" name="Google Shape;683;p11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4" name="Google Shape;684;p11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5" name="Google Shape;685;p11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6" name="Google Shape;686;p11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7" name="Google Shape;687;p11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8" name="Google Shape;688;p11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89" name="Google Shape;689;p11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0" name="Google Shape;690;p11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1" name="Google Shape;691;p11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2" name="Google Shape;692;p11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3" name="Google Shape;693;p11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94" name="Google Shape;694;p11"/>
          <p:cNvSpPr/>
          <p:nvPr/>
        </p:nvSpPr>
        <p:spPr>
          <a:xfrm rot="-81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6" name="Google Shape;696;p11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97" name="Google Shape;697;p11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8" name="Google Shape;698;p11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699" name="Google Shape;699;p11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0" name="Google Shape;700;p11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1" name="Google Shape;701;p11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2" name="Google Shape;702;p11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3" name="Google Shape;703;p11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4" name="Google Shape;704;p11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5" name="Google Shape;705;p11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6" name="Google Shape;706;p11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7" name="Google Shape;707;p11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8" name="Google Shape;708;p11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9" name="Google Shape;709;p11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0" name="Google Shape;710;p11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1" name="Google Shape;711;p11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2" name="Google Shape;712;p11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3" name="Google Shape;713;p11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4" name="Google Shape;714;p11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5" name="Google Shape;715;p11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6" name="Google Shape;716;p11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7" name="Google Shape;717;p11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8" name="Google Shape;718;p11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9" name="Google Shape;719;p11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0" name="Google Shape;720;p11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1" name="Google Shape;721;p11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2" name="Google Shape;722;p11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3" name="Google Shape;723;p11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4" name="Google Shape;724;p11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5" name="Google Shape;725;p11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6" name="Google Shape;726;p11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7" name="Google Shape;727;p11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8" name="Google Shape;728;p11"/>
          <p:cNvSpPr/>
          <p:nvPr/>
        </p:nvSpPr>
        <p:spPr>
          <a:xfrm rot="-2700000">
            <a:off x="5814053" y="-285756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1"/>
          <p:cNvSpPr txBox="1"/>
          <p:nvPr/>
        </p:nvSpPr>
        <p:spPr>
          <a:xfrm>
            <a:off x="1202437" y="218610"/>
            <a:ext cx="9821130" cy="10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it-IT" sz="5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Schede CRC delle classi</a:t>
            </a:r>
            <a:endParaRPr sz="5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5420" y="1972070"/>
            <a:ext cx="576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00" y="1992950"/>
            <a:ext cx="6181463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12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37" name="Google Shape;737;p12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8" name="Google Shape;738;p12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9" name="Google Shape;739;p12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0" name="Google Shape;740;p12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1" name="Google Shape;741;p12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2" name="Google Shape;742;p12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3" name="Google Shape;743;p12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4" name="Google Shape;744;p12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5" name="Google Shape;745;p12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6" name="Google Shape;746;p12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7" name="Google Shape;747;p12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8" name="Google Shape;748;p12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49" name="Google Shape;749;p12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0" name="Google Shape;750;p12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1" name="Google Shape;751;p12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2" name="Google Shape;752;p12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3" name="Google Shape;753;p12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4" name="Google Shape;754;p12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5" name="Google Shape;755;p12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6" name="Google Shape;756;p12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7" name="Google Shape;757;p12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8" name="Google Shape;758;p12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59" name="Google Shape;759;p12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0" name="Google Shape;760;p12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1" name="Google Shape;761;p12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2" name="Google Shape;762;p12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3" name="Google Shape;763;p12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4" name="Google Shape;764;p12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5" name="Google Shape;765;p12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6" name="Google Shape;766;p12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7" name="Google Shape;767;p12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68" name="Google Shape;768;p12"/>
          <p:cNvSpPr/>
          <p:nvPr/>
        </p:nvSpPr>
        <p:spPr>
          <a:xfrm rot="-81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0" name="Google Shape;770;p12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1" name="Google Shape;771;p12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2" name="Google Shape;772;p12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3" name="Google Shape;773;p12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4" name="Google Shape;774;p12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5" name="Google Shape;775;p12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6" name="Google Shape;776;p12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7" name="Google Shape;777;p12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8" name="Google Shape;778;p12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9" name="Google Shape;779;p12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0" name="Google Shape;780;p12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1" name="Google Shape;781;p12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2" name="Google Shape;782;p12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3" name="Google Shape;783;p12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4" name="Google Shape;784;p12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5" name="Google Shape;785;p12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6" name="Google Shape;786;p12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7" name="Google Shape;787;p12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8" name="Google Shape;788;p12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89" name="Google Shape;789;p12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0" name="Google Shape;790;p12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1" name="Google Shape;791;p12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2" name="Google Shape;792;p12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3" name="Google Shape;793;p12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4" name="Google Shape;794;p12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5" name="Google Shape;795;p12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6" name="Google Shape;796;p12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7" name="Google Shape;797;p12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8" name="Google Shape;798;p12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799" name="Google Shape;799;p12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0" name="Google Shape;800;p12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1" name="Google Shape;801;p12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02" name="Google Shape;802;p12"/>
          <p:cNvSpPr/>
          <p:nvPr/>
        </p:nvSpPr>
        <p:spPr>
          <a:xfrm rot="-2700000">
            <a:off x="5814053" y="-285756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2"/>
          <p:cNvSpPr txBox="1"/>
          <p:nvPr/>
        </p:nvSpPr>
        <p:spPr>
          <a:xfrm>
            <a:off x="1202437" y="218610"/>
            <a:ext cx="9821130" cy="10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it-IT" sz="5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Schede CRC delle classi</a:t>
            </a:r>
            <a:endParaRPr sz="5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4" name="Google Shape;80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6800" y="1631775"/>
            <a:ext cx="5949400" cy="395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6200" y="1631775"/>
            <a:ext cx="5708699" cy="4075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g130c2ef41f0_0_0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12" name="Google Shape;812;g130c2ef41f0_0_0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3" name="Google Shape;813;g130c2ef41f0_0_0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4" name="Google Shape;814;g130c2ef41f0_0_0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5" name="Google Shape;815;g130c2ef41f0_0_0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6" name="Google Shape;816;g130c2ef41f0_0_0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7" name="Google Shape;817;g130c2ef41f0_0_0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8" name="Google Shape;818;g130c2ef41f0_0_0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9" name="Google Shape;819;g130c2ef41f0_0_0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0" name="Google Shape;820;g130c2ef41f0_0_0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1" name="Google Shape;821;g130c2ef41f0_0_0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2" name="Google Shape;822;g130c2ef41f0_0_0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3" name="Google Shape;823;g130c2ef41f0_0_0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4" name="Google Shape;824;g130c2ef41f0_0_0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5" name="Google Shape;825;g130c2ef41f0_0_0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6" name="Google Shape;826;g130c2ef41f0_0_0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7" name="Google Shape;827;g130c2ef41f0_0_0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8" name="Google Shape;828;g130c2ef41f0_0_0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9" name="Google Shape;829;g130c2ef41f0_0_0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0" name="Google Shape;830;g130c2ef41f0_0_0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1" name="Google Shape;831;g130c2ef41f0_0_0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2" name="Google Shape;832;g130c2ef41f0_0_0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3" name="Google Shape;833;g130c2ef41f0_0_0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4" name="Google Shape;834;g130c2ef41f0_0_0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5" name="Google Shape;835;g130c2ef41f0_0_0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6" name="Google Shape;836;g130c2ef41f0_0_0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7" name="Google Shape;837;g130c2ef41f0_0_0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8" name="Google Shape;838;g130c2ef41f0_0_0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9" name="Google Shape;839;g130c2ef41f0_0_0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0" name="Google Shape;840;g130c2ef41f0_0_0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1" name="Google Shape;841;g130c2ef41f0_0_0"/>
            <p:cNvCxnSpPr/>
            <p:nvPr/>
          </p:nvCxnSpPr>
          <p:spPr>
            <a:xfrm>
              <a:off x="684225" y="171716"/>
              <a:ext cx="0" cy="65115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2" name="Google Shape;842;g130c2ef41f0_0_0"/>
            <p:cNvCxnSpPr/>
            <p:nvPr/>
          </p:nvCxnSpPr>
          <p:spPr>
            <a:xfrm>
              <a:off x="11508412" y="173267"/>
              <a:ext cx="0" cy="65115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43" name="Google Shape;843;g130c2ef41f0_0_0"/>
          <p:cNvSpPr/>
          <p:nvPr/>
        </p:nvSpPr>
        <p:spPr>
          <a:xfrm rot="-8100000">
            <a:off x="-280993" y="2608148"/>
            <a:ext cx="568090" cy="568090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130c2ef41f0_0_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5" name="Google Shape;845;g130c2ef41f0_0_0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46" name="Google Shape;846;g130c2ef41f0_0_0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7" name="Google Shape;847;g130c2ef41f0_0_0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8" name="Google Shape;848;g130c2ef41f0_0_0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9" name="Google Shape;849;g130c2ef41f0_0_0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0" name="Google Shape;850;g130c2ef41f0_0_0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1" name="Google Shape;851;g130c2ef41f0_0_0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2" name="Google Shape;852;g130c2ef41f0_0_0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3" name="Google Shape;853;g130c2ef41f0_0_0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4" name="Google Shape;854;g130c2ef41f0_0_0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5" name="Google Shape;855;g130c2ef41f0_0_0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6" name="Google Shape;856;g130c2ef41f0_0_0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7" name="Google Shape;857;g130c2ef41f0_0_0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8" name="Google Shape;858;g130c2ef41f0_0_0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9" name="Google Shape;859;g130c2ef41f0_0_0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0" name="Google Shape;860;g130c2ef41f0_0_0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1" name="Google Shape;861;g130c2ef41f0_0_0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2" name="Google Shape;862;g130c2ef41f0_0_0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3" name="Google Shape;863;g130c2ef41f0_0_0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4" name="Google Shape;864;g130c2ef41f0_0_0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5" name="Google Shape;865;g130c2ef41f0_0_0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6" name="Google Shape;866;g130c2ef41f0_0_0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7" name="Google Shape;867;g130c2ef41f0_0_0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8" name="Google Shape;868;g130c2ef41f0_0_0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9" name="Google Shape;869;g130c2ef41f0_0_0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0" name="Google Shape;870;g130c2ef41f0_0_0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1" name="Google Shape;871;g130c2ef41f0_0_0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2" name="Google Shape;872;g130c2ef41f0_0_0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3" name="Google Shape;873;g130c2ef41f0_0_0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4" name="Google Shape;874;g130c2ef41f0_0_0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5" name="Google Shape;875;g130c2ef41f0_0_0"/>
            <p:cNvCxnSpPr/>
            <p:nvPr/>
          </p:nvCxnSpPr>
          <p:spPr>
            <a:xfrm>
              <a:off x="684225" y="171716"/>
              <a:ext cx="0" cy="65115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876" name="Google Shape;876;g130c2ef41f0_0_0"/>
            <p:cNvCxnSpPr/>
            <p:nvPr/>
          </p:nvCxnSpPr>
          <p:spPr>
            <a:xfrm>
              <a:off x="11508412" y="173267"/>
              <a:ext cx="0" cy="65115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77" name="Google Shape;877;g130c2ef41f0_0_0"/>
          <p:cNvSpPr/>
          <p:nvPr/>
        </p:nvSpPr>
        <p:spPr>
          <a:xfrm rot="-2700000">
            <a:off x="5814012" y="-285656"/>
            <a:ext cx="568090" cy="568090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g130c2ef41f0_0_0"/>
          <p:cNvSpPr txBox="1">
            <a:spLocks noGrp="1"/>
          </p:cNvSpPr>
          <p:nvPr>
            <p:ph type="title"/>
          </p:nvPr>
        </p:nvSpPr>
        <p:spPr>
          <a:xfrm>
            <a:off x="1169071" y="274436"/>
            <a:ext cx="9807300" cy="7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it-IT" sz="5400"/>
              <a:t>Diagramma delle classi</a:t>
            </a:r>
            <a:endParaRPr sz="5400"/>
          </a:p>
        </p:txBody>
      </p:sp>
      <p:pic>
        <p:nvPicPr>
          <p:cNvPr id="879" name="Google Shape;879;g130c2ef41f0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1723" y="1019625"/>
            <a:ext cx="9554652" cy="53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4"/>
          <p:cNvSpPr txBox="1">
            <a:spLocks noGrp="1"/>
          </p:cNvSpPr>
          <p:nvPr>
            <p:ph type="title"/>
          </p:nvPr>
        </p:nvSpPr>
        <p:spPr>
          <a:xfrm>
            <a:off x="448192" y="911689"/>
            <a:ext cx="3337996" cy="387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it-IT" sz="3600"/>
              <a:t>Diagramma di sequenza:</a:t>
            </a:r>
            <a:br>
              <a:rPr lang="it-IT" sz="3600"/>
            </a:br>
            <a:r>
              <a:rPr lang="it-IT" sz="3600"/>
              <a:t>Registrazione di un cliente </a:t>
            </a:r>
            <a:endParaRPr/>
          </a:p>
        </p:txBody>
      </p:sp>
      <p:pic>
        <p:nvPicPr>
          <p:cNvPr id="885" name="Google Shape;8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350" y="852950"/>
            <a:ext cx="8457077" cy="526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"/>
          <p:cNvSpPr txBox="1"/>
          <p:nvPr/>
        </p:nvSpPr>
        <p:spPr>
          <a:xfrm>
            <a:off x="448192" y="911689"/>
            <a:ext cx="3337996" cy="387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it-IT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Diagramma di sequenza:</a:t>
            </a:r>
            <a:br>
              <a:rPr lang="it-IT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Prenotazione di un mezzo online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1" name="Google Shape;8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550" y="152400"/>
            <a:ext cx="8411050" cy="620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6"/>
          <p:cNvSpPr txBox="1"/>
          <p:nvPr/>
        </p:nvSpPr>
        <p:spPr>
          <a:xfrm>
            <a:off x="448192" y="911689"/>
            <a:ext cx="3337996" cy="3874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it-IT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Diagramma di sequenza:</a:t>
            </a:r>
            <a:br>
              <a:rPr lang="it-IT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t-IT"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Disdetta di una prenotazione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8" name="Google Shape;8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588" y="152400"/>
            <a:ext cx="754740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4" name="Google Shape;904;p17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05" name="Google Shape;905;p17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6" name="Google Shape;906;p17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7" name="Google Shape;907;p17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8" name="Google Shape;908;p17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17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0" name="Google Shape;910;p17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1" name="Google Shape;911;p17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17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3" name="Google Shape;913;p17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4" name="Google Shape;914;p17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5" name="Google Shape;915;p17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6" name="Google Shape;916;p17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7" name="Google Shape;917;p17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8" name="Google Shape;918;p17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9" name="Google Shape;919;p17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0" name="Google Shape;920;p17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1" name="Google Shape;921;p17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2" name="Google Shape;922;p17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3" name="Google Shape;923;p17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4" name="Google Shape;924;p17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5" name="Google Shape;925;p17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6" name="Google Shape;926;p17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7" name="Google Shape;927;p17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8" name="Google Shape;928;p17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9" name="Google Shape;929;p17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0" name="Google Shape;930;p17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1" name="Google Shape;931;p17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2" name="Google Shape;932;p17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3" name="Google Shape;933;p17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4" name="Google Shape;934;p17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5" name="Google Shape;935;p17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36" name="Google Shape;936;p17"/>
          <p:cNvSpPr/>
          <p:nvPr/>
        </p:nvSpPr>
        <p:spPr>
          <a:xfrm rot="-2700000">
            <a:off x="5810332" y="-289752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7"/>
          <p:cNvSpPr txBox="1">
            <a:spLocks noGrp="1"/>
          </p:cNvSpPr>
          <p:nvPr>
            <p:ph type="title"/>
          </p:nvPr>
        </p:nvSpPr>
        <p:spPr>
          <a:xfrm>
            <a:off x="1216141" y="455463"/>
            <a:ext cx="9807426" cy="72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it-IT"/>
              <a:t>Schema del DB</a:t>
            </a:r>
            <a:endParaRPr/>
          </a:p>
        </p:txBody>
      </p:sp>
      <p:sp>
        <p:nvSpPr>
          <p:cNvPr id="938" name="Google Shape;938;p17"/>
          <p:cNvSpPr txBox="1">
            <a:spLocks noGrp="1"/>
          </p:cNvSpPr>
          <p:nvPr>
            <p:ph type="body" idx="1"/>
          </p:nvPr>
        </p:nvSpPr>
        <p:spPr>
          <a:xfrm>
            <a:off x="328371" y="1376896"/>
            <a:ext cx="11761151" cy="247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it-IT"/>
              <a:t>Il diagramma delle classi contiene tutte le informazioni necessarie per generare uno schema del DB</a:t>
            </a:r>
            <a:endParaRPr/>
          </a:p>
        </p:txBody>
      </p:sp>
      <p:pic>
        <p:nvPicPr>
          <p:cNvPr id="939" name="Google Shape;939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1844" y="1898522"/>
            <a:ext cx="7933555" cy="4813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5" name="Google Shape;945;p18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46" name="Google Shape;946;p18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7" name="Google Shape;947;p18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8" name="Google Shape;948;p18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49" name="Google Shape;949;p18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0" name="Google Shape;950;p18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1" name="Google Shape;951;p18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2" name="Google Shape;952;p18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3" name="Google Shape;953;p18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4" name="Google Shape;954;p18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5" name="Google Shape;955;p18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6" name="Google Shape;956;p18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7" name="Google Shape;957;p18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8" name="Google Shape;958;p18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59" name="Google Shape;959;p18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0" name="Google Shape;960;p18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1" name="Google Shape;961;p18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2" name="Google Shape;962;p18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3" name="Google Shape;963;p18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4" name="Google Shape;964;p18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5" name="Google Shape;965;p18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6" name="Google Shape;966;p18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7" name="Google Shape;967;p18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8" name="Google Shape;968;p18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69" name="Google Shape;969;p18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0" name="Google Shape;970;p18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1" name="Google Shape;971;p18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2" name="Google Shape;972;p18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3" name="Google Shape;973;p18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4" name="Google Shape;974;p18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5" name="Google Shape;975;p18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6" name="Google Shape;976;p18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77" name="Google Shape;977;p18"/>
          <p:cNvSpPr/>
          <p:nvPr/>
        </p:nvSpPr>
        <p:spPr>
          <a:xfrm rot="-2700000">
            <a:off x="5810332" y="-289752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8"/>
          <p:cNvSpPr txBox="1">
            <a:spLocks noGrp="1"/>
          </p:cNvSpPr>
          <p:nvPr>
            <p:ph type="title"/>
          </p:nvPr>
        </p:nvSpPr>
        <p:spPr>
          <a:xfrm>
            <a:off x="1216141" y="541328"/>
            <a:ext cx="9807426" cy="71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it-IT"/>
              <a:t>GUI: elenco delle pagine web </a:t>
            </a:r>
            <a:endParaRPr/>
          </a:p>
        </p:txBody>
      </p:sp>
      <p:sp>
        <p:nvSpPr>
          <p:cNvPr id="979" name="Google Shape;979;p18"/>
          <p:cNvSpPr txBox="1">
            <a:spLocks noGrp="1"/>
          </p:cNvSpPr>
          <p:nvPr>
            <p:ph type="body" idx="1"/>
          </p:nvPr>
        </p:nvSpPr>
        <p:spPr>
          <a:xfrm>
            <a:off x="677374" y="1435380"/>
            <a:ext cx="3922781" cy="15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5000"/>
              <a:buChar char="▪"/>
            </a:pPr>
            <a:r>
              <a:rPr lang="it-IT"/>
              <a:t>Pagine condivise dagli </a:t>
            </a:r>
            <a:r>
              <a:rPr lang="it-IT" b="1"/>
              <a:t>utenti registrati</a:t>
            </a:r>
            <a:r>
              <a:rPr lang="it-IT"/>
              <a:t>:</a:t>
            </a:r>
            <a:endParaRPr/>
          </a:p>
          <a:p>
            <a:pPr marL="4572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75000"/>
              <a:buChar char="▪"/>
            </a:pPr>
            <a:r>
              <a:rPr lang="it-IT"/>
              <a:t>Pagina di Login</a:t>
            </a:r>
            <a:endParaRPr/>
          </a:p>
          <a:p>
            <a:pPr marL="4572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75000"/>
              <a:buChar char="▪"/>
            </a:pPr>
            <a:r>
              <a:rPr lang="it-IT"/>
              <a:t>Pagina Home</a:t>
            </a:r>
            <a:endParaRPr/>
          </a:p>
          <a:p>
            <a:pPr marL="4572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75000"/>
              <a:buChar char="▪"/>
            </a:pPr>
            <a:r>
              <a:rPr lang="it-IT"/>
              <a:t>Profilo del profilo personale</a:t>
            </a:r>
            <a:endParaRPr/>
          </a:p>
        </p:txBody>
      </p:sp>
      <p:sp>
        <p:nvSpPr>
          <p:cNvPr id="980" name="Google Shape;980;p18"/>
          <p:cNvSpPr txBox="1"/>
          <p:nvPr/>
        </p:nvSpPr>
        <p:spPr>
          <a:xfrm>
            <a:off x="787839" y="3800157"/>
            <a:ext cx="3753576" cy="268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Pagine per il </a:t>
            </a:r>
            <a:r>
              <a:rPr lang="it-IT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cliente registrato</a:t>
            </a:r>
            <a:r>
              <a:rPr lang="it-IT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presentazione dei modelli/mezzi con possibilità di prenotazione/ inserimento in lista di attesa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elenco proprie prenotazioni con possibilità di disdire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8"/>
          <p:cNvSpPr txBox="1"/>
          <p:nvPr/>
        </p:nvSpPr>
        <p:spPr>
          <a:xfrm>
            <a:off x="5366935" y="1429189"/>
            <a:ext cx="3081556" cy="3235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Pagine per </a:t>
            </a:r>
            <a:r>
              <a:rPr lang="it-IT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l’operatore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di elenco mezzi e dei loro stati con possibilità di modificarli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inserimento prenotazione per un cliente non registrato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elenco prenotazioni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riepilogo prenotazione con possibilità di modifica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18"/>
          <p:cNvSpPr txBox="1"/>
          <p:nvPr/>
        </p:nvSpPr>
        <p:spPr>
          <a:xfrm>
            <a:off x="8641018" y="1402568"/>
            <a:ext cx="3352240" cy="3483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Pagine per </a:t>
            </a:r>
            <a:r>
              <a:rPr lang="it-IT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l’amministratore</a:t>
            </a:r>
            <a:r>
              <a:rPr lang="it-IT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di inserimento dei dati dei mezzi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di inserimento dei dati degli operatori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di inserimento dei dati dei parametri economici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elenco operatori e utenti con possibilità di abilitarli/disabilitarli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per richiedere informazioni statistiche sullo stato dei mezzi e operazioni dei clienti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8"/>
          <p:cNvSpPr txBox="1"/>
          <p:nvPr/>
        </p:nvSpPr>
        <p:spPr>
          <a:xfrm>
            <a:off x="5580643" y="5243448"/>
            <a:ext cx="3947276" cy="914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per </a:t>
            </a:r>
            <a:r>
              <a:rPr lang="it-IT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l’utente non registrato: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di registrazione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9" name="Google Shape;989;p19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90" name="Google Shape;990;p19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1" name="Google Shape;991;p19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2" name="Google Shape;992;p19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3" name="Google Shape;993;p19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4" name="Google Shape;994;p19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19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19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7" name="Google Shape;997;p19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8" name="Google Shape;998;p19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9" name="Google Shape;999;p19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0" name="Google Shape;1000;p19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1" name="Google Shape;1001;p19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2" name="Google Shape;1002;p19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3" name="Google Shape;1003;p19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4" name="Google Shape;1004;p19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5" name="Google Shape;1005;p19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6" name="Google Shape;1006;p19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7" name="Google Shape;1007;p19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8" name="Google Shape;1008;p19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09" name="Google Shape;1009;p19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0" name="Google Shape;1010;p19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1" name="Google Shape;1011;p19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2" name="Google Shape;1012;p19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3" name="Google Shape;1013;p19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4" name="Google Shape;1014;p19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5" name="Google Shape;1015;p19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6" name="Google Shape;1016;p19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7" name="Google Shape;1017;p19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8" name="Google Shape;1018;p19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19" name="Google Shape;1019;p19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20" name="Google Shape;1020;p19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1" name="Google Shape;1021;p19"/>
          <p:cNvSpPr/>
          <p:nvPr/>
        </p:nvSpPr>
        <p:spPr>
          <a:xfrm rot="-2700000">
            <a:off x="5810332" y="-289752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2" name="Google Shape;1022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4645"/>
          <a:stretch/>
        </p:blipFill>
        <p:spPr>
          <a:xfrm>
            <a:off x="1571608" y="1514479"/>
            <a:ext cx="9232848" cy="512921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  <a:reflection stA="26650" endPos="9789" sy="-100000" algn="bl" rotWithShape="0"/>
          </a:effectLst>
        </p:spPr>
      </p:pic>
      <p:pic>
        <p:nvPicPr>
          <p:cNvPr id="1023" name="Google Shape;102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5148" y="1757405"/>
            <a:ext cx="6974344" cy="395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9"/>
          <p:cNvSpPr txBox="1">
            <a:spLocks noGrp="1"/>
          </p:cNvSpPr>
          <p:nvPr>
            <p:ph type="title"/>
          </p:nvPr>
        </p:nvSpPr>
        <p:spPr>
          <a:xfrm>
            <a:off x="870214" y="559965"/>
            <a:ext cx="10484797" cy="716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it-IT"/>
              <a:t>GUI: Pagina per la prenotazione di un mezzo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"/>
          <p:cNvSpPr txBox="1">
            <a:spLocks noGrp="1"/>
          </p:cNvSpPr>
          <p:nvPr>
            <p:ph type="title"/>
          </p:nvPr>
        </p:nvSpPr>
        <p:spPr>
          <a:xfrm>
            <a:off x="532052" y="232199"/>
            <a:ext cx="11474417" cy="1442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it-IT"/>
              <a:t>Requisiti tramite casi d’uso e diagramma dei casi d’uso</a:t>
            </a:r>
            <a:endParaRPr/>
          </a:p>
        </p:txBody>
      </p:sp>
      <p:sp>
        <p:nvSpPr>
          <p:cNvPr id="360" name="Google Shape;360;p2"/>
          <p:cNvSpPr txBox="1">
            <a:spLocks noGrp="1"/>
          </p:cNvSpPr>
          <p:nvPr>
            <p:ph type="body" idx="1"/>
          </p:nvPr>
        </p:nvSpPr>
        <p:spPr>
          <a:xfrm>
            <a:off x="532053" y="1674663"/>
            <a:ext cx="3483356" cy="479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it-IT"/>
              <a:t>Gli </a:t>
            </a:r>
            <a:r>
              <a:rPr lang="it-IT" b="1"/>
              <a:t>attori</a:t>
            </a:r>
            <a:r>
              <a:rPr lang="it-IT"/>
              <a:t> individuati sono: </a:t>
            </a:r>
            <a:endParaRPr/>
          </a:p>
          <a:p>
            <a:pPr marL="4572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</a:pPr>
            <a:r>
              <a:rPr lang="it-IT"/>
              <a:t>Utente non registrato </a:t>
            </a:r>
            <a:endParaRPr/>
          </a:p>
          <a:p>
            <a:pPr marL="4572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</a:pPr>
            <a:r>
              <a:rPr lang="it-IT"/>
              <a:t>Cliente non registrato </a:t>
            </a:r>
            <a:endParaRPr/>
          </a:p>
          <a:p>
            <a:pPr marL="4572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</a:pPr>
            <a:r>
              <a:rPr lang="it-IT"/>
              <a:t>Cliente registrato </a:t>
            </a:r>
            <a:endParaRPr/>
          </a:p>
          <a:p>
            <a:pPr marL="4572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</a:pPr>
            <a:r>
              <a:rPr lang="it-IT"/>
              <a:t>Amministratore</a:t>
            </a:r>
            <a:endParaRPr/>
          </a:p>
          <a:p>
            <a:pPr marL="4572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</a:pPr>
            <a:r>
              <a:rPr lang="it-IT"/>
              <a:t>Operatore </a:t>
            </a:r>
            <a:endParaRPr/>
          </a:p>
          <a:p>
            <a:pPr marL="228600" lvl="0" indent="-1333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228600" lvl="0" indent="-1333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endParaRPr/>
          </a:p>
          <a:p>
            <a:pPr marL="228600" lvl="0" indent="-13335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sp>
        <p:nvSpPr>
          <p:cNvPr id="361" name="Google Shape;361;p2"/>
          <p:cNvSpPr txBox="1"/>
          <p:nvPr/>
        </p:nvSpPr>
        <p:spPr>
          <a:xfrm>
            <a:off x="4015409" y="1674663"/>
            <a:ext cx="4850296" cy="479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it-IT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casi d’uso </a:t>
            </a:r>
            <a:r>
              <a:rPr lang="it-IT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individuati sono: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LoginUtente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RegistrazioneCliente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RegistrazioneStatoDelMezzo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RegistrazioneOperazioneSulMezzo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RegistrazioneRicarica_o_RifornimentoDelMezzo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PrenotazioneMezzoCliente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NoleggioCliente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AnnullaPrenotazioneCliente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RestituzioneMezzo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InserimentoDatiMezzo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InserimentoDati Operatore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InserimentoDatiEconomici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DisabilitaUtenteNelSistema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RichiestaInformazioniStatisticheMezzi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RichiestaInformazioniStatisticheClienti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47636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None/>
            </a:pPr>
            <a:endParaRPr sz="2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47636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None/>
            </a:pPr>
            <a:endParaRPr sz="2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"/>
          <p:cNvSpPr txBox="1"/>
          <p:nvPr/>
        </p:nvSpPr>
        <p:spPr>
          <a:xfrm>
            <a:off x="8585288" y="1674663"/>
            <a:ext cx="3421181" cy="479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228600" marR="0" lvl="0" indent="-21431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 </a:t>
            </a:r>
            <a:r>
              <a:rPr lang="it-IT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sequenze di eventi alternativi</a:t>
            </a:r>
            <a:r>
              <a:rPr lang="it-IT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000">
                <a:solidFill>
                  <a:schemeClr val="dk2"/>
                </a:solidFill>
              </a:rPr>
              <a:t>trovati</a:t>
            </a:r>
            <a:r>
              <a:rPr lang="it-IT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sono: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1574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CredenzialiNonValide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1574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DatiAnagraficiSbagliati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1574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CodiceFiscaleSbagliato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1574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EmailSbagliata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1574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TelefonoSbagliato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1574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PasswordSbagliata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1574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DataInterventoNonValida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1574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TipoInterventoNonValido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1574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CostoNonValido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1574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OfficinaNonValida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1574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PagamentoInAnticipo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33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▪"/>
            </a:pPr>
            <a:r>
              <a:rPr lang="it-IT" sz="1800">
                <a:solidFill>
                  <a:schemeClr val="dk2"/>
                </a:solidFill>
              </a:rPr>
              <a:t>InserimentoListaAttesa</a:t>
            </a:r>
            <a:endParaRPr sz="1800">
              <a:solidFill>
                <a:schemeClr val="dk2"/>
              </a:solidFill>
            </a:endParaRPr>
          </a:p>
          <a:p>
            <a:pPr marL="457200" marR="0" lvl="1" indent="-21574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DatiAnagraficiNoleggioNonValidi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1574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CodiceFiscaleNoleggioNonValido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1574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MotoreTermicoSenzaPieno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-215741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OltreDataPrevista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54781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None/>
            </a:pPr>
            <a:endParaRPr sz="2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54781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None/>
            </a:pPr>
            <a:endParaRPr sz="2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052" y="4852033"/>
            <a:ext cx="3035973" cy="110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A7"/>
        </a:solidFill>
        <a:effectLst/>
      </p:bgPr>
    </p:bg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oogle Shape;1029;p20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30" name="Google Shape;1030;p20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1" name="Google Shape;1031;p20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2" name="Google Shape;1032;p20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3" name="Google Shape;1033;p20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4" name="Google Shape;1034;p20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5" name="Google Shape;1035;p20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6" name="Google Shape;1036;p20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7" name="Google Shape;1037;p20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8" name="Google Shape;1038;p20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39" name="Google Shape;1039;p20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0" name="Google Shape;1040;p20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1" name="Google Shape;1041;p20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2" name="Google Shape;1042;p20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3" name="Google Shape;1043;p20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4" name="Google Shape;1044;p20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5" name="Google Shape;1045;p20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6" name="Google Shape;1046;p20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7" name="Google Shape;1047;p20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8" name="Google Shape;1048;p20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9" name="Google Shape;1049;p20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0" name="Google Shape;1050;p20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1" name="Google Shape;1051;p20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2" name="Google Shape;1052;p20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3" name="Google Shape;1053;p20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4" name="Google Shape;1054;p20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5" name="Google Shape;1055;p20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6" name="Google Shape;1056;p20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7" name="Google Shape;1057;p20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8" name="Google Shape;1058;p20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9" name="Google Shape;1059;p20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0" name="Google Shape;1060;p20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61" name="Google Shape;1061;p20"/>
          <p:cNvSpPr/>
          <p:nvPr/>
        </p:nvSpPr>
        <p:spPr>
          <a:xfrm rot="-81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2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20"/>
          <p:cNvSpPr/>
          <p:nvPr/>
        </p:nvSpPr>
        <p:spPr>
          <a:xfrm rot="-5400000" flipH="1">
            <a:off x="6216533" y="888740"/>
            <a:ext cx="6857996" cy="5080510"/>
          </a:xfrm>
          <a:custGeom>
            <a:avLst/>
            <a:gdLst/>
            <a:ahLst/>
            <a:cxnLst/>
            <a:rect l="l" t="t" r="r" b="b"/>
            <a:pathLst>
              <a:path w="6857996" h="5080510" extrusionOk="0">
                <a:moveTo>
                  <a:pt x="0" y="2827344"/>
                </a:moveTo>
                <a:lnTo>
                  <a:pt x="0" y="5080510"/>
                </a:lnTo>
                <a:lnTo>
                  <a:pt x="6857991" y="5080510"/>
                </a:lnTo>
                <a:lnTo>
                  <a:pt x="6857991" y="3928749"/>
                </a:lnTo>
                <a:lnTo>
                  <a:pt x="6857996" y="3928749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chemeClr val="accent1">
              <a:alpha val="6117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4" name="Google Shape;1064;p20"/>
          <p:cNvGrpSpPr/>
          <p:nvPr/>
        </p:nvGrpSpPr>
        <p:grpSpPr>
          <a:xfrm>
            <a:off x="209133" y="15763"/>
            <a:ext cx="12214827" cy="6858000"/>
            <a:chOff x="-6214" y="-1"/>
            <a:chExt cx="12214827" cy="6858000"/>
          </a:xfrm>
        </p:grpSpPr>
        <p:cxnSp>
          <p:nvCxnSpPr>
            <p:cNvPr id="1065" name="Google Shape;1065;p20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6" name="Google Shape;1066;p20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7" name="Google Shape;1067;p20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8" name="Google Shape;1068;p20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9" name="Google Shape;1069;p20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0" name="Google Shape;1070;p20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1" name="Google Shape;1071;p20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2" name="Google Shape;1072;p20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3" name="Google Shape;1073;p20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4" name="Google Shape;1074;p20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5" name="Google Shape;1075;p20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6" name="Google Shape;1076;p20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7" name="Google Shape;1077;p20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8" name="Google Shape;1078;p20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p20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0" name="Google Shape;1080;p20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1" name="Google Shape;1081;p20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2" name="Google Shape;1082;p20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3" name="Google Shape;1083;p20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4" name="Google Shape;1084;p20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5" name="Google Shape;1085;p20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6" name="Google Shape;1086;p20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7" name="Google Shape;1087;p20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8" name="Google Shape;1088;p20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9" name="Google Shape;1089;p20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0" name="Google Shape;1090;p20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1" name="Google Shape;1091;p20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2" name="Google Shape;1092;p20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3" name="Google Shape;1093;p20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4" name="Google Shape;1094;p20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5" name="Google Shape;1095;p20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96" name="Google Shape;1096;p20"/>
          <p:cNvSpPr/>
          <p:nvPr/>
        </p:nvSpPr>
        <p:spPr>
          <a:xfrm rot="-8100000">
            <a:off x="-281095" y="3151594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20"/>
          <p:cNvSpPr txBox="1">
            <a:spLocks noGrp="1"/>
          </p:cNvSpPr>
          <p:nvPr>
            <p:ph type="title"/>
          </p:nvPr>
        </p:nvSpPr>
        <p:spPr>
          <a:xfrm>
            <a:off x="684214" y="746125"/>
            <a:ext cx="9016998" cy="539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it-IT" sz="4800"/>
              <a:t>Grazie per l’attenzione</a:t>
            </a:r>
            <a:endParaRPr sz="4800"/>
          </a:p>
        </p:txBody>
      </p:sp>
      <p:grpSp>
        <p:nvGrpSpPr>
          <p:cNvPr id="1098" name="Google Shape;1098;p20"/>
          <p:cNvGrpSpPr/>
          <p:nvPr/>
        </p:nvGrpSpPr>
        <p:grpSpPr>
          <a:xfrm>
            <a:off x="8329179" y="32321"/>
            <a:ext cx="3362087" cy="3286697"/>
            <a:chOff x="1023674" y="1970317"/>
            <a:chExt cx="3362087" cy="3286697"/>
          </a:xfrm>
        </p:grpSpPr>
        <p:pic>
          <p:nvPicPr>
            <p:cNvPr id="1099" name="Google Shape;1099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20351" y="1970317"/>
              <a:ext cx="2910072" cy="2917365"/>
            </a:xfrm>
            <a:prstGeom prst="rect">
              <a:avLst/>
            </a:prstGeom>
            <a:noFill/>
            <a:ln>
              <a:noFill/>
            </a:ln>
            <a:effectLst>
              <a:reflection endPos="0" sy="-100000" algn="bl" rotWithShape="0"/>
            </a:effectLst>
          </p:spPr>
        </p:pic>
        <p:sp>
          <p:nvSpPr>
            <p:cNvPr id="1100" name="Google Shape;1100;p20"/>
            <p:cNvSpPr txBox="1"/>
            <p:nvPr/>
          </p:nvSpPr>
          <p:spPr>
            <a:xfrm>
              <a:off x="1023674" y="4887682"/>
              <a:ext cx="3362087" cy="369332"/>
            </a:xfrm>
            <a:prstGeom prst="rect">
              <a:avLst/>
            </a:prstGeom>
            <a:noFill/>
            <a:ln>
              <a:noFill/>
            </a:ln>
            <a:effectLst>
              <a:reflection endPos="0" sy="-100000" algn="bl" rotWithShape="0"/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it-IT" sz="18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Università degli Studi di Cagliari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1" name="Google Shape;1101;p20"/>
          <p:cNvSpPr txBox="1"/>
          <p:nvPr/>
        </p:nvSpPr>
        <p:spPr>
          <a:xfrm>
            <a:off x="8021161" y="4806150"/>
            <a:ext cx="3972097" cy="1878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ts val="1500"/>
              <a:buFont typeface="Noto Sans Symbols"/>
              <a:buNone/>
            </a:pPr>
            <a:r>
              <a:rPr lang="it-IT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Presentazione a cura di: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Michele Faedda              60/61/65892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ts val="1350"/>
              <a:buFont typeface="Noto Sans Symbols"/>
              <a:buNone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Matteo Fenu                   60/61/65811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ts val="1350"/>
              <a:buFont typeface="Noto Sans Symbols"/>
              <a:buNone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Viacheslav Tkachenko   60/61/65866</a:t>
            </a:r>
            <a:endParaRPr/>
          </a:p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ts val="1350"/>
              <a:buFont typeface="Noto Sans Symbols"/>
              <a:buNone/>
            </a:pPr>
            <a:r>
              <a:rPr lang="it-IT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Luca Minnei                    60/61/65765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3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70" name="Google Shape;370;p3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1" name="Google Shape;371;p3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2" name="Google Shape;372;p3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3" name="Google Shape;373;p3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4" name="Google Shape;374;p3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5" name="Google Shape;375;p3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6" name="Google Shape;376;p3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7" name="Google Shape;377;p3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" name="Google Shape;378;p3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" name="Google Shape;379;p3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380;p3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381;p3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" name="Google Shape;382;p3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" name="Google Shape;383;p3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384;p3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385;p3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" name="Google Shape;386;p3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" name="Google Shape;387;p3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" name="Google Shape;388;p3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9" name="Google Shape;389;p3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0" name="Google Shape;390;p3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1" name="Google Shape;391;p3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" name="Google Shape;392;p3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" name="Google Shape;393;p3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p3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5" name="Google Shape;395;p3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6" name="Google Shape;396;p3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7" name="Google Shape;397;p3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8" name="Google Shape;398;p3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9" name="Google Shape;399;p3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00" name="Google Shape;400;p3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01" name="Google Shape;401;p3"/>
          <p:cNvSpPr/>
          <p:nvPr/>
        </p:nvSpPr>
        <p:spPr>
          <a:xfrm rot="-81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"/>
          <p:cNvSpPr txBox="1">
            <a:spLocks noGrp="1"/>
          </p:cNvSpPr>
          <p:nvPr>
            <p:ph type="title"/>
          </p:nvPr>
        </p:nvSpPr>
        <p:spPr>
          <a:xfrm>
            <a:off x="461465" y="1550229"/>
            <a:ext cx="3836995" cy="156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it-IT"/>
              <a:t>Diagramma dei casi d’uso</a:t>
            </a:r>
            <a:endParaRPr/>
          </a:p>
        </p:txBody>
      </p:sp>
      <p:pic>
        <p:nvPicPr>
          <p:cNvPr id="403" name="Google Shape;40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762" y="254176"/>
            <a:ext cx="7954496" cy="6246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4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10" name="Google Shape;410;p4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1" name="Google Shape;411;p4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2" name="Google Shape;412;p4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3" name="Google Shape;413;p4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4" name="Google Shape;414;p4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5" name="Google Shape;415;p4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6" name="Google Shape;416;p4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7" name="Google Shape;417;p4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8" name="Google Shape;418;p4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19" name="Google Shape;419;p4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0" name="Google Shape;420;p4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1" name="Google Shape;421;p4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2" name="Google Shape;422;p4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3" name="Google Shape;423;p4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4" name="Google Shape;424;p4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5" name="Google Shape;425;p4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6" name="Google Shape;426;p4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7" name="Google Shape;427;p4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8" name="Google Shape;428;p4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9" name="Google Shape;429;p4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0" name="Google Shape;430;p4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1" name="Google Shape;431;p4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2" name="Google Shape;432;p4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3" name="Google Shape;433;p4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4" name="Google Shape;434;p4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5" name="Google Shape;435;p4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6" name="Google Shape;436;p4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7" name="Google Shape;437;p4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8" name="Google Shape;438;p4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9" name="Google Shape;439;p4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0" name="Google Shape;440;p4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41" name="Google Shape;441;p4"/>
          <p:cNvSpPr/>
          <p:nvPr/>
        </p:nvSpPr>
        <p:spPr>
          <a:xfrm rot="-8100000">
            <a:off x="-288924" y="1516209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"/>
          <p:cNvSpPr txBox="1">
            <a:spLocks noGrp="1"/>
          </p:cNvSpPr>
          <p:nvPr>
            <p:ph type="title"/>
          </p:nvPr>
        </p:nvSpPr>
        <p:spPr>
          <a:xfrm>
            <a:off x="520592" y="28917"/>
            <a:ext cx="7040538" cy="2695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it-IT"/>
              <a:t>Caso d’uso di una prenotazione</a:t>
            </a:r>
            <a:endParaRPr/>
          </a:p>
        </p:txBody>
      </p:sp>
      <p:pic>
        <p:nvPicPr>
          <p:cNvPr id="443" name="Google Shape;44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4728" y="298230"/>
            <a:ext cx="5128859" cy="360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50" y="2138850"/>
            <a:ext cx="5199225" cy="40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4724" y="4059415"/>
            <a:ext cx="5128851" cy="270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5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2" name="Google Shape;452;p5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3" name="Google Shape;453;p5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4" name="Google Shape;454;p5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5" name="Google Shape;455;p5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6" name="Google Shape;456;p5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7" name="Google Shape;457;p5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8" name="Google Shape;458;p5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9" name="Google Shape;459;p5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0" name="Google Shape;460;p5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1" name="Google Shape;461;p5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2" name="Google Shape;462;p5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3" name="Google Shape;463;p5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4" name="Google Shape;464;p5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5" name="Google Shape;465;p5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6" name="Google Shape;466;p5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7" name="Google Shape;467;p5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8" name="Google Shape;468;p5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9" name="Google Shape;469;p5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0" name="Google Shape;470;p5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1" name="Google Shape;471;p5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2" name="Google Shape;472;p5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3" name="Google Shape;473;p5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4" name="Google Shape;474;p5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5" name="Google Shape;475;p5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6" name="Google Shape;476;p5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7" name="Google Shape;477;p5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8" name="Google Shape;478;p5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9" name="Google Shape;479;p5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0" name="Google Shape;480;p5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1" name="Google Shape;481;p5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2" name="Google Shape;482;p5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83" name="Google Shape;483;p5"/>
          <p:cNvSpPr/>
          <p:nvPr/>
        </p:nvSpPr>
        <p:spPr>
          <a:xfrm rot="-8100000">
            <a:off x="-288924" y="1516209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"/>
          <p:cNvSpPr txBox="1">
            <a:spLocks noGrp="1"/>
          </p:cNvSpPr>
          <p:nvPr>
            <p:ph type="title"/>
          </p:nvPr>
        </p:nvSpPr>
        <p:spPr>
          <a:xfrm>
            <a:off x="691078" y="1255927"/>
            <a:ext cx="3919863" cy="488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it-IT"/>
              <a:t>Diagramma di attività per una prenotazione</a:t>
            </a:r>
            <a:endParaRPr/>
          </a:p>
        </p:txBody>
      </p:sp>
      <p:pic>
        <p:nvPicPr>
          <p:cNvPr id="485" name="Google Shape;48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416" y="0"/>
            <a:ext cx="503486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"/>
          <p:cNvSpPr txBox="1">
            <a:spLocks noGrp="1"/>
          </p:cNvSpPr>
          <p:nvPr>
            <p:ph type="title"/>
          </p:nvPr>
        </p:nvSpPr>
        <p:spPr>
          <a:xfrm>
            <a:off x="443329" y="315016"/>
            <a:ext cx="11748671" cy="633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it-IT" sz="3600"/>
              <a:t>Caso d’uso per una restituzione</a:t>
            </a:r>
            <a:endParaRPr/>
          </a:p>
        </p:txBody>
      </p:sp>
      <p:pic>
        <p:nvPicPr>
          <p:cNvPr id="491" name="Google Shape;49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8217" y="948448"/>
            <a:ext cx="4540362" cy="5909552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"/>
          <p:cNvSpPr/>
          <p:nvPr/>
        </p:nvSpPr>
        <p:spPr>
          <a:xfrm rot="9051381">
            <a:off x="6280512" y="2766979"/>
            <a:ext cx="812506" cy="2848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8B71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"/>
          <p:cNvSpPr/>
          <p:nvPr/>
        </p:nvSpPr>
        <p:spPr>
          <a:xfrm rot="-8707747">
            <a:off x="6232290" y="4994223"/>
            <a:ext cx="812506" cy="2848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8B71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0721" y="1029233"/>
            <a:ext cx="4483426" cy="574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"/>
          <p:cNvSpPr txBox="1">
            <a:spLocks noGrp="1"/>
          </p:cNvSpPr>
          <p:nvPr>
            <p:ph type="title"/>
          </p:nvPr>
        </p:nvSpPr>
        <p:spPr>
          <a:xfrm>
            <a:off x="691080" y="1349115"/>
            <a:ext cx="3500866" cy="280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it-IT"/>
              <a:t>Diagramma di attività per una restituzione</a:t>
            </a:r>
            <a:endParaRPr/>
          </a:p>
        </p:txBody>
      </p:sp>
      <p:sp>
        <p:nvSpPr>
          <p:cNvPr id="500" name="Google Shape;500;p7"/>
          <p:cNvSpPr/>
          <p:nvPr/>
        </p:nvSpPr>
        <p:spPr>
          <a:xfrm>
            <a:off x="7999093" y="3429000"/>
            <a:ext cx="949395" cy="3693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8B713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7"/>
          <p:cNvSpPr txBox="1"/>
          <p:nvPr/>
        </p:nvSpPr>
        <p:spPr>
          <a:xfrm>
            <a:off x="7905387" y="3059668"/>
            <a:ext cx="107433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22184" y="671997"/>
            <a:ext cx="3891133" cy="605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120" y="152400"/>
            <a:ext cx="2304863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"/>
          <p:cNvSpPr txBox="1">
            <a:spLocks noGrp="1"/>
          </p:cNvSpPr>
          <p:nvPr>
            <p:ph type="title"/>
          </p:nvPr>
        </p:nvSpPr>
        <p:spPr>
          <a:xfrm>
            <a:off x="494675" y="734518"/>
            <a:ext cx="3267855" cy="4122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it-IT"/>
              <a:t>Diagramma di stato per un mezzo in un dato giorno</a:t>
            </a:r>
            <a:endParaRPr/>
          </a:p>
        </p:txBody>
      </p:sp>
      <p:pic>
        <p:nvPicPr>
          <p:cNvPr id="509" name="Google Shape;50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9291" y="609489"/>
            <a:ext cx="8429470" cy="5727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9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5" name="Google Shape;515;p9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6" name="Google Shape;516;p9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7" name="Google Shape;517;p9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8" name="Google Shape;518;p9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9" name="Google Shape;519;p9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0" name="Google Shape;520;p9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1" name="Google Shape;521;p9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2" name="Google Shape;522;p9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3" name="Google Shape;523;p9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4" name="Google Shape;524;p9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5" name="Google Shape;525;p9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6" name="Google Shape;526;p9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7" name="Google Shape;527;p9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8" name="Google Shape;528;p9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9" name="Google Shape;529;p9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0" name="Google Shape;530;p9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1" name="Google Shape;531;p9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2" name="Google Shape;532;p9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3" name="Google Shape;533;p9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4" name="Google Shape;534;p9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5" name="Google Shape;535;p9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6" name="Google Shape;536;p9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7" name="Google Shape;537;p9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8" name="Google Shape;538;p9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39" name="Google Shape;539;p9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0" name="Google Shape;540;p9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1" name="Google Shape;541;p9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2" name="Google Shape;542;p9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3" name="Google Shape;543;p9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4" name="Google Shape;544;p9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5" name="Google Shape;545;p9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46" name="Google Shape;546;p9"/>
          <p:cNvSpPr/>
          <p:nvPr/>
        </p:nvSpPr>
        <p:spPr>
          <a:xfrm rot="-81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8" name="Google Shape;548;p9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49" name="Google Shape;549;p9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0" name="Google Shape;550;p9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1" name="Google Shape;551;p9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2" name="Google Shape;552;p9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3" name="Google Shape;553;p9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4" name="Google Shape;554;p9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5" name="Google Shape;555;p9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6" name="Google Shape;556;p9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7" name="Google Shape;557;p9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8" name="Google Shape;558;p9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59" name="Google Shape;559;p9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0" name="Google Shape;560;p9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1" name="Google Shape;561;p9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2" name="Google Shape;562;p9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3" name="Google Shape;563;p9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4" name="Google Shape;564;p9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5" name="Google Shape;565;p9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6" name="Google Shape;566;p9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7" name="Google Shape;567;p9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8" name="Google Shape;568;p9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69" name="Google Shape;569;p9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0" name="Google Shape;570;p9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1" name="Google Shape;571;p9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2" name="Google Shape;572;p9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3" name="Google Shape;573;p9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4" name="Google Shape;574;p9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5" name="Google Shape;575;p9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6" name="Google Shape;576;p9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7" name="Google Shape;577;p9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8" name="Google Shape;578;p9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  <p:cxnSp>
          <p:nvCxnSpPr>
            <p:cNvPr id="579" name="Google Shape;579;p9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w="12700" cap="flat" cmpd="sng">
              <a:solidFill>
                <a:srgbClr val="BCBCBC">
                  <a:alpha val="29411"/>
                </a:srgbClr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80" name="Google Shape;580;p9"/>
          <p:cNvSpPr/>
          <p:nvPr/>
        </p:nvSpPr>
        <p:spPr>
          <a:xfrm rot="-2700000">
            <a:off x="5810332" y="-286720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9"/>
          <p:cNvSpPr txBox="1">
            <a:spLocks noGrp="1"/>
          </p:cNvSpPr>
          <p:nvPr>
            <p:ph type="title"/>
          </p:nvPr>
        </p:nvSpPr>
        <p:spPr>
          <a:xfrm>
            <a:off x="1202437" y="218610"/>
            <a:ext cx="9821130" cy="107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it-IT" sz="5400"/>
              <a:t>Schede CRC delle classi</a:t>
            </a:r>
            <a:endParaRPr sz="5400"/>
          </a:p>
        </p:txBody>
      </p:sp>
      <p:pic>
        <p:nvPicPr>
          <p:cNvPr id="582" name="Google Shape;58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028" y="1835843"/>
            <a:ext cx="576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9471" y="1849269"/>
            <a:ext cx="576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RegularSeedLeftStep">
      <a:dk1>
        <a:srgbClr val="000000"/>
      </a:dk1>
      <a:lt1>
        <a:srgbClr val="FFFFFF"/>
      </a:lt1>
      <a:dk2>
        <a:srgbClr val="1B2430"/>
      </a:dk2>
      <a:lt2>
        <a:srgbClr val="F0F1F3"/>
      </a:lt2>
      <a:accent1>
        <a:srgbClr val="BF9C4B"/>
      </a:accent1>
      <a:accent2>
        <a:srgbClr val="B15C3B"/>
      </a:accent2>
      <a:accent3>
        <a:srgbClr val="C34D5D"/>
      </a:accent3>
      <a:accent4>
        <a:srgbClr val="B13B7C"/>
      </a:accent4>
      <a:accent5>
        <a:srgbClr val="C34DC0"/>
      </a:accent5>
      <a:accent6>
        <a:srgbClr val="833BB1"/>
      </a:accent6>
      <a:hlink>
        <a:srgbClr val="446AC0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</Words>
  <Application>Microsoft Macintosh PowerPoint</Application>
  <PresentationFormat>Widescreen</PresentationFormat>
  <Paragraphs>91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4" baseType="lpstr">
      <vt:lpstr>Arial</vt:lpstr>
      <vt:lpstr>Calibri</vt:lpstr>
      <vt:lpstr>Noto Sans Symbols</vt:lpstr>
      <vt:lpstr>CosineVTI</vt:lpstr>
      <vt:lpstr>Rental scooter </vt:lpstr>
      <vt:lpstr>Requisiti tramite casi d’uso e diagramma dei casi d’uso</vt:lpstr>
      <vt:lpstr>Diagramma dei casi d’uso</vt:lpstr>
      <vt:lpstr>Caso d’uso di una prenotazione</vt:lpstr>
      <vt:lpstr>Diagramma di attività per una prenotazione</vt:lpstr>
      <vt:lpstr>Caso d’uso per una restituzione</vt:lpstr>
      <vt:lpstr>Diagramma di attività per una restituzione</vt:lpstr>
      <vt:lpstr>Diagramma di stato per un mezzo in un dato giorno</vt:lpstr>
      <vt:lpstr>Schede CRC delle classi</vt:lpstr>
      <vt:lpstr>Presentazione standard di PowerPoint</vt:lpstr>
      <vt:lpstr>Presentazione standard di PowerPoint</vt:lpstr>
      <vt:lpstr>Presentazione standard di PowerPoint</vt:lpstr>
      <vt:lpstr>Diagramma delle classi</vt:lpstr>
      <vt:lpstr>Diagramma di sequenza: Registrazione di un cliente </vt:lpstr>
      <vt:lpstr>Presentazione standard di PowerPoint</vt:lpstr>
      <vt:lpstr>Presentazione standard di PowerPoint</vt:lpstr>
      <vt:lpstr>Schema del DB</vt:lpstr>
      <vt:lpstr>GUI: elenco delle pagine web </vt:lpstr>
      <vt:lpstr>GUI: Pagina per la prenotazione di un mezzo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Rental scooter </dc:title>
  <dc:creator>MICHELE FAEDDA</dc:creator>
  <cp:lastModifiedBy>Viacheslav Tkachenko</cp:lastModifiedBy>
  <cp:revision>1</cp:revision>
  <dcterms:created xsi:type="dcterms:W3CDTF">2022-05-31T11:37:40Z</dcterms:created>
  <dcterms:modified xsi:type="dcterms:W3CDTF">2022-06-07T09:31:16Z</dcterms:modified>
</cp:coreProperties>
</file>